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7.8335413712201971E-2"/>
          <c:y val="4.993449801873874E-2"/>
          <c:w val="0.62337730448250861"/>
          <c:h val="0.8873608314986839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ТОС - юридические лица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Лист1!$A$2:$A$3</c:f>
              <c:strCache>
                <c:ptCount val="2"/>
                <c:pt idx="0">
                  <c:v>июль 2016</c:v>
                </c:pt>
                <c:pt idx="1">
                  <c:v>июль 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</c:v>
                </c:pt>
                <c:pt idx="1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ТОС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Лист1!$A$2:$A$3</c:f>
              <c:strCache>
                <c:ptCount val="2"/>
                <c:pt idx="0">
                  <c:v>июль 2016</c:v>
                </c:pt>
                <c:pt idx="1">
                  <c:v>июль 2017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96</c:v>
                </c:pt>
                <c:pt idx="1">
                  <c:v>73</c:v>
                </c:pt>
              </c:numCache>
            </c:numRef>
          </c:val>
        </c:ser>
        <c:shape val="box"/>
        <c:axId val="91794432"/>
        <c:axId val="91796224"/>
        <c:axId val="83956608"/>
      </c:bar3DChart>
      <c:catAx>
        <c:axId val="917944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1796224"/>
        <c:crosses val="autoZero"/>
        <c:auto val="1"/>
        <c:lblAlgn val="ctr"/>
        <c:lblOffset val="100"/>
      </c:catAx>
      <c:valAx>
        <c:axId val="917962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1794432"/>
        <c:crosses val="autoZero"/>
        <c:crossBetween val="between"/>
      </c:valAx>
      <c:serAx>
        <c:axId val="83956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1796224"/>
        <c:crosses val="autoZero"/>
      </c:serAx>
    </c:plotArea>
    <c:legend>
      <c:legendPos val="r"/>
      <c:layout>
        <c:manualLayout>
          <c:xMode val="edge"/>
          <c:yMode val="edge"/>
          <c:x val="0.70498273751608564"/>
          <c:y val="0.19476771565476408"/>
          <c:w val="0.26512177897743344"/>
          <c:h val="0.2647458764525127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7845129610921787"/>
          <c:y val="0.252752619535838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3793544903279475E-2"/>
          <c:y val="1.4116799410194259E-3"/>
          <c:w val="0.95180961805277509"/>
          <c:h val="0.99858832005898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июль 2016 г.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ТОС в городе Ульяновске</c:v>
                </c:pt>
                <c:pt idx="1">
                  <c:v>ТОС в иных муниципальных образованиях Ульяновской области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</c:v>
                </c:pt>
                <c:pt idx="1">
                  <c:v>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2.0909175466291875E-2"/>
          <c:y val="0.63331545747445384"/>
          <c:w val="0.940978134212478"/>
          <c:h val="0.3332026243256387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7845129610921787"/>
          <c:y val="0.252752619535838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3793544903279475E-2"/>
          <c:y val="1.4116799410194259E-3"/>
          <c:w val="0.95180961805277553"/>
          <c:h val="0.99858832005898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июль 2016 г.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ТОС в городе Ульяновске</c:v>
                </c:pt>
                <c:pt idx="1">
                  <c:v>ТОС в иных муниципальных образованиях Ульяновской области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16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5.372206705714877E-2"/>
          <c:y val="0.64486554605544799"/>
          <c:w val="0.94097813421247822"/>
          <c:h val="0.3004773733461548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98CAD5-931A-4445-A342-72E43C89ED7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B45D79-AEF0-4DC3-9E23-193F845BB378}">
      <dgm:prSet phldrT="[Текст]"/>
      <dgm:spPr>
        <a:ln w="12700">
          <a:solidFill>
            <a:srgbClr val="002060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Общее собрание членов Ассоциации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DC1E47-7D33-427F-99E2-ED0880767804}" type="parTrans" cxnId="{659B1949-165D-4DA8-B246-2D44A309B680}">
      <dgm:prSet/>
      <dgm:spPr/>
      <dgm:t>
        <a:bodyPr/>
        <a:lstStyle/>
        <a:p>
          <a:endParaRPr lang="ru-RU"/>
        </a:p>
      </dgm:t>
    </dgm:pt>
    <dgm:pt modelId="{A1D56968-37D3-41A8-99C8-45E6D7BE466E}" type="sibTrans" cxnId="{659B1949-165D-4DA8-B246-2D44A309B680}">
      <dgm:prSet/>
      <dgm:spPr/>
      <dgm:t>
        <a:bodyPr/>
        <a:lstStyle/>
        <a:p>
          <a:endParaRPr lang="ru-RU"/>
        </a:p>
      </dgm:t>
    </dgm:pt>
    <dgm:pt modelId="{939CA02D-991E-4693-B32E-38F9CBD00D80}" type="asst">
      <dgm:prSet phldrT="[Текст]"/>
      <dgm:spPr>
        <a:ln w="12700">
          <a:solidFill>
            <a:srgbClr val="002060"/>
          </a:solidFill>
        </a:ln>
      </dgm:spPr>
      <dgm:t>
        <a:bodyPr/>
        <a:lstStyle/>
        <a:p>
          <a:r>
            <a:rPr lang="ru-RU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Председатель Ассоциации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6B0C06-734C-47CD-9009-835E8C794BC3}" type="parTrans" cxnId="{E71E2259-0608-44F1-B88C-C06A6799DEFD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A9EA03E6-003A-4593-B2D6-92DDA1BEC60B}" type="sibTrans" cxnId="{E71E2259-0608-44F1-B88C-C06A6799DEFD}">
      <dgm:prSet/>
      <dgm:spPr/>
      <dgm:t>
        <a:bodyPr/>
        <a:lstStyle/>
        <a:p>
          <a:endParaRPr lang="ru-RU"/>
        </a:p>
      </dgm:t>
    </dgm:pt>
    <dgm:pt modelId="{695F607F-4067-487D-B800-074C2794159A}" type="asst">
      <dgm:prSet phldrT="[Текст]"/>
      <dgm:spPr>
        <a:ln w="12700">
          <a:solidFill>
            <a:srgbClr val="002060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Правление Ассоциации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359129-5FA6-45D5-B15E-0AD24E811A88}" type="parTrans" cxnId="{6D7C7B10-48F3-4637-9E31-28B2FB98B2D9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173BF91B-83F4-45C0-87FA-065F3AB1DD19}" type="sibTrans" cxnId="{6D7C7B10-48F3-4637-9E31-28B2FB98B2D9}">
      <dgm:prSet/>
      <dgm:spPr/>
      <dgm:t>
        <a:bodyPr/>
        <a:lstStyle/>
        <a:p>
          <a:endParaRPr lang="ru-RU"/>
        </a:p>
      </dgm:t>
    </dgm:pt>
    <dgm:pt modelId="{B64424F4-27AF-4629-A5EE-9EA51F139685}" type="asst">
      <dgm:prSet phldrT="[Текст]"/>
      <dgm:spPr>
        <a:ln w="12700">
          <a:solidFill>
            <a:srgbClr val="002060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Ревизор</a:t>
          </a:r>
        </a:p>
      </dgm:t>
    </dgm:pt>
    <dgm:pt modelId="{2588C19F-882E-405A-A70B-EB9B428882C9}" type="parTrans" cxnId="{FB65AAC7-8890-4280-B127-5E52EC390DDC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2CD385B7-16B1-4830-9591-DBB2CE2E96B7}" type="sibTrans" cxnId="{FB65AAC7-8890-4280-B127-5E52EC390DDC}">
      <dgm:prSet/>
      <dgm:spPr/>
      <dgm:t>
        <a:bodyPr/>
        <a:lstStyle/>
        <a:p>
          <a:endParaRPr lang="ru-RU"/>
        </a:p>
      </dgm:t>
    </dgm:pt>
    <dgm:pt modelId="{49957670-E257-428B-AA08-23AA7C7A4174}" type="pres">
      <dgm:prSet presAssocID="{D598CAD5-931A-4445-A342-72E43C89ED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BCE336-C492-4515-AFC5-17F926A15472}" type="pres">
      <dgm:prSet presAssocID="{76B45D79-AEF0-4DC3-9E23-193F845BB378}" presName="hierRoot1" presStyleCnt="0"/>
      <dgm:spPr/>
    </dgm:pt>
    <dgm:pt modelId="{19A53D99-6F44-4372-B270-B1C9D7F3EDCF}" type="pres">
      <dgm:prSet presAssocID="{76B45D79-AEF0-4DC3-9E23-193F845BB378}" presName="composite" presStyleCnt="0"/>
      <dgm:spPr/>
    </dgm:pt>
    <dgm:pt modelId="{B248005D-52AE-4990-9B61-CCAD5674F13D}" type="pres">
      <dgm:prSet presAssocID="{76B45D79-AEF0-4DC3-9E23-193F845BB378}" presName="background" presStyleLbl="node0" presStyleIdx="0" presStyleCnt="1"/>
      <dgm:spPr>
        <a:solidFill>
          <a:srgbClr val="002060"/>
        </a:solidFill>
      </dgm:spPr>
    </dgm:pt>
    <dgm:pt modelId="{DAC78C5A-51CB-454A-AC08-3D3C1436C4AF}" type="pres">
      <dgm:prSet presAssocID="{76B45D79-AEF0-4DC3-9E23-193F845BB378}" presName="text" presStyleLbl="fgAcc0" presStyleIdx="0" presStyleCnt="1" custScaleY="138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761659-5562-4197-A032-2D7E4589E225}" type="pres">
      <dgm:prSet presAssocID="{76B45D79-AEF0-4DC3-9E23-193F845BB378}" presName="hierChild2" presStyleCnt="0"/>
      <dgm:spPr/>
    </dgm:pt>
    <dgm:pt modelId="{F3CFBC73-5DE4-4B8B-B431-5B88FA1F87AB}" type="pres">
      <dgm:prSet presAssocID="{196B0C06-734C-47CD-9009-835E8C794BC3}" presName="Name10" presStyleLbl="parChTrans1D2" presStyleIdx="0" presStyleCnt="3"/>
      <dgm:spPr/>
      <dgm:t>
        <a:bodyPr/>
        <a:lstStyle/>
        <a:p>
          <a:endParaRPr lang="ru-RU"/>
        </a:p>
      </dgm:t>
    </dgm:pt>
    <dgm:pt modelId="{7282A5D3-23E7-4C1D-8453-379DA592034F}" type="pres">
      <dgm:prSet presAssocID="{939CA02D-991E-4693-B32E-38F9CBD00D80}" presName="hierRoot2" presStyleCnt="0"/>
      <dgm:spPr/>
    </dgm:pt>
    <dgm:pt modelId="{92967593-88D7-43A7-BA49-5D4893EE3F88}" type="pres">
      <dgm:prSet presAssocID="{939CA02D-991E-4693-B32E-38F9CBD00D80}" presName="composite2" presStyleCnt="0"/>
      <dgm:spPr/>
    </dgm:pt>
    <dgm:pt modelId="{95A895A2-A293-4975-AF6A-BA703915CA35}" type="pres">
      <dgm:prSet presAssocID="{939CA02D-991E-4693-B32E-38F9CBD00D80}" presName="background2" presStyleLbl="asst1" presStyleIdx="0" presStyleCnt="3"/>
      <dgm:spPr>
        <a:solidFill>
          <a:srgbClr val="002060"/>
        </a:solidFill>
      </dgm:spPr>
    </dgm:pt>
    <dgm:pt modelId="{7CA6C796-9F56-45A0-8756-894278041384}" type="pres">
      <dgm:prSet presAssocID="{939CA02D-991E-4693-B32E-38F9CBD00D80}" presName="text2" presStyleLbl="fgAcc2" presStyleIdx="0" presStyleCnt="3" custScaleY="138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E1464D-1596-4C8F-9271-62145EA06125}" type="pres">
      <dgm:prSet presAssocID="{939CA02D-991E-4693-B32E-38F9CBD00D80}" presName="hierChild3" presStyleCnt="0"/>
      <dgm:spPr/>
    </dgm:pt>
    <dgm:pt modelId="{CFC24B9B-C0C0-474C-B8A4-5862FD3338C8}" type="pres">
      <dgm:prSet presAssocID="{C4359129-5FA6-45D5-B15E-0AD24E811A88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5F8AB4F-C7E5-4CAF-BE7A-B7B264656B60}" type="pres">
      <dgm:prSet presAssocID="{695F607F-4067-487D-B800-074C2794159A}" presName="hierRoot2" presStyleCnt="0"/>
      <dgm:spPr/>
    </dgm:pt>
    <dgm:pt modelId="{B602D286-658E-444C-93BE-1B93E1D35916}" type="pres">
      <dgm:prSet presAssocID="{695F607F-4067-487D-B800-074C2794159A}" presName="composite2" presStyleCnt="0"/>
      <dgm:spPr/>
    </dgm:pt>
    <dgm:pt modelId="{04F2269A-1997-45B1-8F0D-F4549E97E992}" type="pres">
      <dgm:prSet presAssocID="{695F607F-4067-487D-B800-074C2794159A}" presName="background2" presStyleLbl="asst1" presStyleIdx="1" presStyleCnt="3"/>
      <dgm:spPr>
        <a:solidFill>
          <a:srgbClr val="002060"/>
        </a:solidFill>
      </dgm:spPr>
    </dgm:pt>
    <dgm:pt modelId="{BC2661A9-A3E9-4096-B621-A44EF7E0BE82}" type="pres">
      <dgm:prSet presAssocID="{695F607F-4067-487D-B800-074C2794159A}" presName="text2" presStyleLbl="fgAcc2" presStyleIdx="1" presStyleCnt="3" custScaleY="138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5AE948-4595-48CA-A672-238BEF528DDC}" type="pres">
      <dgm:prSet presAssocID="{695F607F-4067-487D-B800-074C2794159A}" presName="hierChild3" presStyleCnt="0"/>
      <dgm:spPr/>
    </dgm:pt>
    <dgm:pt modelId="{7B449C72-AB67-4871-9C8C-4D1DED82B669}" type="pres">
      <dgm:prSet presAssocID="{2588C19F-882E-405A-A70B-EB9B428882C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E1034211-FD0B-4A49-9CA6-5D96A3831BC7}" type="pres">
      <dgm:prSet presAssocID="{B64424F4-27AF-4629-A5EE-9EA51F139685}" presName="hierRoot2" presStyleCnt="0"/>
      <dgm:spPr/>
    </dgm:pt>
    <dgm:pt modelId="{AA2A19D8-2B3E-4245-94FF-2BA26261ED88}" type="pres">
      <dgm:prSet presAssocID="{B64424F4-27AF-4629-A5EE-9EA51F139685}" presName="composite2" presStyleCnt="0"/>
      <dgm:spPr/>
    </dgm:pt>
    <dgm:pt modelId="{4257663A-83D5-4D3F-B62A-579A1BF87353}" type="pres">
      <dgm:prSet presAssocID="{B64424F4-27AF-4629-A5EE-9EA51F139685}" presName="background2" presStyleLbl="asst1" presStyleIdx="2" presStyleCnt="3"/>
      <dgm:spPr>
        <a:solidFill>
          <a:srgbClr val="002060"/>
        </a:solidFill>
      </dgm:spPr>
    </dgm:pt>
    <dgm:pt modelId="{7919B8C1-DB90-4E9B-B21E-2CEEB5D9E4A1}" type="pres">
      <dgm:prSet presAssocID="{B64424F4-27AF-4629-A5EE-9EA51F139685}" presName="text2" presStyleLbl="fgAcc2" presStyleIdx="2" presStyleCnt="3" custScaleY="138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7036B7-286C-4E9C-9EEA-E61BEC33FB56}" type="pres">
      <dgm:prSet presAssocID="{B64424F4-27AF-4629-A5EE-9EA51F139685}" presName="hierChild3" presStyleCnt="0"/>
      <dgm:spPr/>
    </dgm:pt>
  </dgm:ptLst>
  <dgm:cxnLst>
    <dgm:cxn modelId="{659B1949-165D-4DA8-B246-2D44A309B680}" srcId="{D598CAD5-931A-4445-A342-72E43C89ED72}" destId="{76B45D79-AEF0-4DC3-9E23-193F845BB378}" srcOrd="0" destOrd="0" parTransId="{EFDC1E47-7D33-427F-99E2-ED0880767804}" sibTransId="{A1D56968-37D3-41A8-99C8-45E6D7BE466E}"/>
    <dgm:cxn modelId="{6D7C7B10-48F3-4637-9E31-28B2FB98B2D9}" srcId="{76B45D79-AEF0-4DC3-9E23-193F845BB378}" destId="{695F607F-4067-487D-B800-074C2794159A}" srcOrd="1" destOrd="0" parTransId="{C4359129-5FA6-45D5-B15E-0AD24E811A88}" sibTransId="{173BF91B-83F4-45C0-87FA-065F3AB1DD19}"/>
    <dgm:cxn modelId="{D8D8C4E7-6711-483D-AF73-2AC53ED98048}" type="presOf" srcId="{2588C19F-882E-405A-A70B-EB9B428882C9}" destId="{7B449C72-AB67-4871-9C8C-4D1DED82B669}" srcOrd="0" destOrd="0" presId="urn:microsoft.com/office/officeart/2005/8/layout/hierarchy1"/>
    <dgm:cxn modelId="{FB65AAC7-8890-4280-B127-5E52EC390DDC}" srcId="{76B45D79-AEF0-4DC3-9E23-193F845BB378}" destId="{B64424F4-27AF-4629-A5EE-9EA51F139685}" srcOrd="2" destOrd="0" parTransId="{2588C19F-882E-405A-A70B-EB9B428882C9}" sibTransId="{2CD385B7-16B1-4830-9591-DBB2CE2E96B7}"/>
    <dgm:cxn modelId="{B9CE14FB-5CEE-4242-A7D3-42396E2BE785}" type="presOf" srcId="{939CA02D-991E-4693-B32E-38F9CBD00D80}" destId="{7CA6C796-9F56-45A0-8756-894278041384}" srcOrd="0" destOrd="0" presId="urn:microsoft.com/office/officeart/2005/8/layout/hierarchy1"/>
    <dgm:cxn modelId="{68F1A768-7D7F-4A14-8469-C363B4D461A7}" type="presOf" srcId="{B64424F4-27AF-4629-A5EE-9EA51F139685}" destId="{7919B8C1-DB90-4E9B-B21E-2CEEB5D9E4A1}" srcOrd="0" destOrd="0" presId="urn:microsoft.com/office/officeart/2005/8/layout/hierarchy1"/>
    <dgm:cxn modelId="{24A05706-E9FB-43E8-A247-CF5F6BB4F1BC}" type="presOf" srcId="{C4359129-5FA6-45D5-B15E-0AD24E811A88}" destId="{CFC24B9B-C0C0-474C-B8A4-5862FD3338C8}" srcOrd="0" destOrd="0" presId="urn:microsoft.com/office/officeart/2005/8/layout/hierarchy1"/>
    <dgm:cxn modelId="{D035EBA3-2C89-4C7D-9628-3EF3D7CE6A3F}" type="presOf" srcId="{196B0C06-734C-47CD-9009-835E8C794BC3}" destId="{F3CFBC73-5DE4-4B8B-B431-5B88FA1F87AB}" srcOrd="0" destOrd="0" presId="urn:microsoft.com/office/officeart/2005/8/layout/hierarchy1"/>
    <dgm:cxn modelId="{619465D9-B37F-4ABA-9F30-1F2798C32A66}" type="presOf" srcId="{695F607F-4067-487D-B800-074C2794159A}" destId="{BC2661A9-A3E9-4096-B621-A44EF7E0BE82}" srcOrd="0" destOrd="0" presId="urn:microsoft.com/office/officeart/2005/8/layout/hierarchy1"/>
    <dgm:cxn modelId="{E71E2259-0608-44F1-B88C-C06A6799DEFD}" srcId="{76B45D79-AEF0-4DC3-9E23-193F845BB378}" destId="{939CA02D-991E-4693-B32E-38F9CBD00D80}" srcOrd="0" destOrd="0" parTransId="{196B0C06-734C-47CD-9009-835E8C794BC3}" sibTransId="{A9EA03E6-003A-4593-B2D6-92DDA1BEC60B}"/>
    <dgm:cxn modelId="{B1123128-80DE-468F-BA2A-90577AF18165}" type="presOf" srcId="{76B45D79-AEF0-4DC3-9E23-193F845BB378}" destId="{DAC78C5A-51CB-454A-AC08-3D3C1436C4AF}" srcOrd="0" destOrd="0" presId="urn:microsoft.com/office/officeart/2005/8/layout/hierarchy1"/>
    <dgm:cxn modelId="{E7B9C4C2-89D6-47E1-B1FC-654EE1B4B7E2}" type="presOf" srcId="{D598CAD5-931A-4445-A342-72E43C89ED72}" destId="{49957670-E257-428B-AA08-23AA7C7A4174}" srcOrd="0" destOrd="0" presId="urn:microsoft.com/office/officeart/2005/8/layout/hierarchy1"/>
    <dgm:cxn modelId="{7622E46F-1639-4BC7-AA12-DDCCFA30A8C8}" type="presParOf" srcId="{49957670-E257-428B-AA08-23AA7C7A4174}" destId="{1EBCE336-C492-4515-AFC5-17F926A15472}" srcOrd="0" destOrd="0" presId="urn:microsoft.com/office/officeart/2005/8/layout/hierarchy1"/>
    <dgm:cxn modelId="{7C55D938-4B72-47F1-9AB6-7EE7921B8E54}" type="presParOf" srcId="{1EBCE336-C492-4515-AFC5-17F926A15472}" destId="{19A53D99-6F44-4372-B270-B1C9D7F3EDCF}" srcOrd="0" destOrd="0" presId="urn:microsoft.com/office/officeart/2005/8/layout/hierarchy1"/>
    <dgm:cxn modelId="{2C879EAD-608F-4793-BB41-AB1E555552BB}" type="presParOf" srcId="{19A53D99-6F44-4372-B270-B1C9D7F3EDCF}" destId="{B248005D-52AE-4990-9B61-CCAD5674F13D}" srcOrd="0" destOrd="0" presId="urn:microsoft.com/office/officeart/2005/8/layout/hierarchy1"/>
    <dgm:cxn modelId="{DD79CC8E-951E-4389-9DDC-7415A9BE43DD}" type="presParOf" srcId="{19A53D99-6F44-4372-B270-B1C9D7F3EDCF}" destId="{DAC78C5A-51CB-454A-AC08-3D3C1436C4AF}" srcOrd="1" destOrd="0" presId="urn:microsoft.com/office/officeart/2005/8/layout/hierarchy1"/>
    <dgm:cxn modelId="{BB2E9A18-4856-47BC-89F0-2BE47EA7ED00}" type="presParOf" srcId="{1EBCE336-C492-4515-AFC5-17F926A15472}" destId="{1F761659-5562-4197-A032-2D7E4589E225}" srcOrd="1" destOrd="0" presId="urn:microsoft.com/office/officeart/2005/8/layout/hierarchy1"/>
    <dgm:cxn modelId="{144C56EE-C8A1-4FFB-B89C-BC97AC8B4232}" type="presParOf" srcId="{1F761659-5562-4197-A032-2D7E4589E225}" destId="{F3CFBC73-5DE4-4B8B-B431-5B88FA1F87AB}" srcOrd="0" destOrd="0" presId="urn:microsoft.com/office/officeart/2005/8/layout/hierarchy1"/>
    <dgm:cxn modelId="{2AE1BE57-C291-47B6-896A-C401152957A0}" type="presParOf" srcId="{1F761659-5562-4197-A032-2D7E4589E225}" destId="{7282A5D3-23E7-4C1D-8453-379DA592034F}" srcOrd="1" destOrd="0" presId="urn:microsoft.com/office/officeart/2005/8/layout/hierarchy1"/>
    <dgm:cxn modelId="{9B800157-1B0C-46F3-91CF-6ED6DE810956}" type="presParOf" srcId="{7282A5D3-23E7-4C1D-8453-379DA592034F}" destId="{92967593-88D7-43A7-BA49-5D4893EE3F88}" srcOrd="0" destOrd="0" presId="urn:microsoft.com/office/officeart/2005/8/layout/hierarchy1"/>
    <dgm:cxn modelId="{AFFBF6C1-E47C-4FE3-98DB-36615ABE1E22}" type="presParOf" srcId="{92967593-88D7-43A7-BA49-5D4893EE3F88}" destId="{95A895A2-A293-4975-AF6A-BA703915CA35}" srcOrd="0" destOrd="0" presId="urn:microsoft.com/office/officeart/2005/8/layout/hierarchy1"/>
    <dgm:cxn modelId="{9608A70B-55B2-437D-BD25-A113E2433E51}" type="presParOf" srcId="{92967593-88D7-43A7-BA49-5D4893EE3F88}" destId="{7CA6C796-9F56-45A0-8756-894278041384}" srcOrd="1" destOrd="0" presId="urn:microsoft.com/office/officeart/2005/8/layout/hierarchy1"/>
    <dgm:cxn modelId="{AD4A6CBB-A382-4012-B3A0-547ECB4F6229}" type="presParOf" srcId="{7282A5D3-23E7-4C1D-8453-379DA592034F}" destId="{F1E1464D-1596-4C8F-9271-62145EA06125}" srcOrd="1" destOrd="0" presId="urn:microsoft.com/office/officeart/2005/8/layout/hierarchy1"/>
    <dgm:cxn modelId="{AE5DCDA1-5010-4042-AEA3-4D2C01240FE9}" type="presParOf" srcId="{1F761659-5562-4197-A032-2D7E4589E225}" destId="{CFC24B9B-C0C0-474C-B8A4-5862FD3338C8}" srcOrd="2" destOrd="0" presId="urn:microsoft.com/office/officeart/2005/8/layout/hierarchy1"/>
    <dgm:cxn modelId="{E7FFA9CA-8E14-45E6-912A-8DD2534733C8}" type="presParOf" srcId="{1F761659-5562-4197-A032-2D7E4589E225}" destId="{65F8AB4F-C7E5-4CAF-BE7A-B7B264656B60}" srcOrd="3" destOrd="0" presId="urn:microsoft.com/office/officeart/2005/8/layout/hierarchy1"/>
    <dgm:cxn modelId="{5B743F9C-C068-4DB9-A558-B13D4245C8FE}" type="presParOf" srcId="{65F8AB4F-C7E5-4CAF-BE7A-B7B264656B60}" destId="{B602D286-658E-444C-93BE-1B93E1D35916}" srcOrd="0" destOrd="0" presId="urn:microsoft.com/office/officeart/2005/8/layout/hierarchy1"/>
    <dgm:cxn modelId="{650D9A8B-6CEB-48D4-9AB1-23155C20DF88}" type="presParOf" srcId="{B602D286-658E-444C-93BE-1B93E1D35916}" destId="{04F2269A-1997-45B1-8F0D-F4549E97E992}" srcOrd="0" destOrd="0" presId="urn:microsoft.com/office/officeart/2005/8/layout/hierarchy1"/>
    <dgm:cxn modelId="{70ED483A-B381-40A8-AA58-9324B04F7673}" type="presParOf" srcId="{B602D286-658E-444C-93BE-1B93E1D35916}" destId="{BC2661A9-A3E9-4096-B621-A44EF7E0BE82}" srcOrd="1" destOrd="0" presId="urn:microsoft.com/office/officeart/2005/8/layout/hierarchy1"/>
    <dgm:cxn modelId="{4ECE169B-30D0-4138-8B2A-1EAB43AE3AAB}" type="presParOf" srcId="{65F8AB4F-C7E5-4CAF-BE7A-B7B264656B60}" destId="{A65AE948-4595-48CA-A672-238BEF528DDC}" srcOrd="1" destOrd="0" presId="urn:microsoft.com/office/officeart/2005/8/layout/hierarchy1"/>
    <dgm:cxn modelId="{03A53577-D653-4880-BECE-EA94DF5A4716}" type="presParOf" srcId="{1F761659-5562-4197-A032-2D7E4589E225}" destId="{7B449C72-AB67-4871-9C8C-4D1DED82B669}" srcOrd="4" destOrd="0" presId="urn:microsoft.com/office/officeart/2005/8/layout/hierarchy1"/>
    <dgm:cxn modelId="{D2A6351F-CE9A-42FF-BC23-2475983F507E}" type="presParOf" srcId="{1F761659-5562-4197-A032-2D7E4589E225}" destId="{E1034211-FD0B-4A49-9CA6-5D96A3831BC7}" srcOrd="5" destOrd="0" presId="urn:microsoft.com/office/officeart/2005/8/layout/hierarchy1"/>
    <dgm:cxn modelId="{1426409B-3BBA-4CCF-B42B-3008948EBA8B}" type="presParOf" srcId="{E1034211-FD0B-4A49-9CA6-5D96A3831BC7}" destId="{AA2A19D8-2B3E-4245-94FF-2BA26261ED88}" srcOrd="0" destOrd="0" presId="urn:microsoft.com/office/officeart/2005/8/layout/hierarchy1"/>
    <dgm:cxn modelId="{D94ADC1E-236D-4FFF-BF28-D390DC0960A4}" type="presParOf" srcId="{AA2A19D8-2B3E-4245-94FF-2BA26261ED88}" destId="{4257663A-83D5-4D3F-B62A-579A1BF87353}" srcOrd="0" destOrd="0" presId="urn:microsoft.com/office/officeart/2005/8/layout/hierarchy1"/>
    <dgm:cxn modelId="{1A952A7B-B686-468B-AF88-7924F562082A}" type="presParOf" srcId="{AA2A19D8-2B3E-4245-94FF-2BA26261ED88}" destId="{7919B8C1-DB90-4E9B-B21E-2CEEB5D9E4A1}" srcOrd="1" destOrd="0" presId="urn:microsoft.com/office/officeart/2005/8/layout/hierarchy1"/>
    <dgm:cxn modelId="{9048BA84-CC1F-48CD-A647-D72A23B03C96}" type="presParOf" srcId="{E1034211-FD0B-4A49-9CA6-5D96A3831BC7}" destId="{1C7036B7-286C-4E9C-9EEA-E61BEC33FB56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449C72-AB67-4871-9C8C-4D1DED82B669}">
      <dsp:nvSpPr>
        <dsp:cNvPr id="0" name=""/>
        <dsp:cNvSpPr/>
      </dsp:nvSpPr>
      <dsp:spPr>
        <a:xfrm>
          <a:off x="3069341" y="2527098"/>
          <a:ext cx="2178241" cy="518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221"/>
              </a:lnTo>
              <a:lnTo>
                <a:pt x="2178241" y="353221"/>
              </a:lnTo>
              <a:lnTo>
                <a:pt x="2178241" y="518322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24B9B-C0C0-474C-B8A4-5862FD3338C8}">
      <dsp:nvSpPr>
        <dsp:cNvPr id="0" name=""/>
        <dsp:cNvSpPr/>
      </dsp:nvSpPr>
      <dsp:spPr>
        <a:xfrm>
          <a:off x="3023621" y="2527098"/>
          <a:ext cx="91440" cy="5183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8322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FBC73-5DE4-4B8B-B431-5B88FA1F87AB}">
      <dsp:nvSpPr>
        <dsp:cNvPr id="0" name=""/>
        <dsp:cNvSpPr/>
      </dsp:nvSpPr>
      <dsp:spPr>
        <a:xfrm>
          <a:off x="891099" y="2527098"/>
          <a:ext cx="2178241" cy="518322"/>
        </a:xfrm>
        <a:custGeom>
          <a:avLst/>
          <a:gdLst/>
          <a:ahLst/>
          <a:cxnLst/>
          <a:rect l="0" t="0" r="0" b="0"/>
          <a:pathLst>
            <a:path>
              <a:moveTo>
                <a:pt x="2178241" y="0"/>
              </a:moveTo>
              <a:lnTo>
                <a:pt x="2178241" y="353221"/>
              </a:lnTo>
              <a:lnTo>
                <a:pt x="0" y="353221"/>
              </a:lnTo>
              <a:lnTo>
                <a:pt x="0" y="518322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8005D-52AE-4990-9B61-CCAD5674F13D}">
      <dsp:nvSpPr>
        <dsp:cNvPr id="0" name=""/>
        <dsp:cNvSpPr/>
      </dsp:nvSpPr>
      <dsp:spPr>
        <a:xfrm>
          <a:off x="2178242" y="963355"/>
          <a:ext cx="1782197" cy="1563743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78C5A-51CB-454A-AC08-3D3C1436C4AF}">
      <dsp:nvSpPr>
        <dsp:cNvPr id="0" name=""/>
        <dsp:cNvSpPr/>
      </dsp:nvSpPr>
      <dsp:spPr>
        <a:xfrm>
          <a:off x="2376264" y="1151475"/>
          <a:ext cx="1782197" cy="1563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Общее собрание членов Ассоциации</a:t>
          </a:r>
          <a:endParaRPr lang="ru-RU" sz="19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76264" y="1151475"/>
        <a:ext cx="1782197" cy="1563743"/>
      </dsp:txXfrm>
    </dsp:sp>
    <dsp:sp modelId="{95A895A2-A293-4975-AF6A-BA703915CA35}">
      <dsp:nvSpPr>
        <dsp:cNvPr id="0" name=""/>
        <dsp:cNvSpPr/>
      </dsp:nvSpPr>
      <dsp:spPr>
        <a:xfrm>
          <a:off x="0" y="3045420"/>
          <a:ext cx="1782197" cy="1563743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6C796-9F56-45A0-8756-894278041384}">
      <dsp:nvSpPr>
        <dsp:cNvPr id="0" name=""/>
        <dsp:cNvSpPr/>
      </dsp:nvSpPr>
      <dsp:spPr>
        <a:xfrm>
          <a:off x="198022" y="3233541"/>
          <a:ext cx="1782197" cy="1563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Председатель Ассоциации</a:t>
          </a:r>
          <a:endParaRPr lang="ru-RU" sz="19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8022" y="3233541"/>
        <a:ext cx="1782197" cy="1563743"/>
      </dsp:txXfrm>
    </dsp:sp>
    <dsp:sp modelId="{04F2269A-1997-45B1-8F0D-F4549E97E992}">
      <dsp:nvSpPr>
        <dsp:cNvPr id="0" name=""/>
        <dsp:cNvSpPr/>
      </dsp:nvSpPr>
      <dsp:spPr>
        <a:xfrm>
          <a:off x="2178242" y="3045420"/>
          <a:ext cx="1782197" cy="1563743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661A9-A3E9-4096-B621-A44EF7E0BE82}">
      <dsp:nvSpPr>
        <dsp:cNvPr id="0" name=""/>
        <dsp:cNvSpPr/>
      </dsp:nvSpPr>
      <dsp:spPr>
        <a:xfrm>
          <a:off x="2376264" y="3233541"/>
          <a:ext cx="1782197" cy="1563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Правление Ассоциации</a:t>
          </a:r>
          <a:endParaRPr lang="ru-RU" sz="19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76264" y="3233541"/>
        <a:ext cx="1782197" cy="1563743"/>
      </dsp:txXfrm>
    </dsp:sp>
    <dsp:sp modelId="{4257663A-83D5-4D3F-B62A-579A1BF87353}">
      <dsp:nvSpPr>
        <dsp:cNvPr id="0" name=""/>
        <dsp:cNvSpPr/>
      </dsp:nvSpPr>
      <dsp:spPr>
        <a:xfrm>
          <a:off x="4356484" y="3045420"/>
          <a:ext cx="1782197" cy="1563743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9B8C1-DB90-4E9B-B21E-2CEEB5D9E4A1}">
      <dsp:nvSpPr>
        <dsp:cNvPr id="0" name=""/>
        <dsp:cNvSpPr/>
      </dsp:nvSpPr>
      <dsp:spPr>
        <a:xfrm>
          <a:off x="4554505" y="3233541"/>
          <a:ext cx="1782197" cy="1563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Ревизор</a:t>
          </a:r>
        </a:p>
      </dsp:txBody>
      <dsp:txXfrm>
        <a:off x="4554505" y="3233541"/>
        <a:ext cx="1782197" cy="156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2F7BB-AA52-4D8B-BDA5-1EF6B31737F0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73096-3C07-4AB8-B6FE-26409D7C8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CB93-5138-4CD9-A53C-E172775F63EF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FB4D-CD7B-4B9B-8F0A-6440AC35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CB93-5138-4CD9-A53C-E172775F63EF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FB4D-CD7B-4B9B-8F0A-6440AC35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CB93-5138-4CD9-A53C-E172775F63EF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FB4D-CD7B-4B9B-8F0A-6440AC35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CB93-5138-4CD9-A53C-E172775F63EF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FB4D-CD7B-4B9B-8F0A-6440AC35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CB93-5138-4CD9-A53C-E172775F63EF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FB4D-CD7B-4B9B-8F0A-6440AC35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CB93-5138-4CD9-A53C-E172775F63EF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FB4D-CD7B-4B9B-8F0A-6440AC35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CB93-5138-4CD9-A53C-E172775F63EF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FB4D-CD7B-4B9B-8F0A-6440AC35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CB93-5138-4CD9-A53C-E172775F63EF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FB4D-CD7B-4B9B-8F0A-6440AC35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CB93-5138-4CD9-A53C-E172775F63EF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FB4D-CD7B-4B9B-8F0A-6440AC35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CB93-5138-4CD9-A53C-E172775F63EF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FB4D-CD7B-4B9B-8F0A-6440AC35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CB93-5138-4CD9-A53C-E172775F63EF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FB4D-CD7B-4B9B-8F0A-6440AC35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1CB93-5138-4CD9-A53C-E172775F63EF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EFB4D-CD7B-4B9B-8F0A-6440AC35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3273" y="1052736"/>
            <a:ext cx="896322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Ассоциации</a:t>
            </a: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территориальных общественных самоуправлений</a:t>
            </a: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Ульяновской области</a:t>
            </a:r>
          </a:p>
          <a:p>
            <a:pPr algn="ctr"/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(07.07.2016 – 06.07.2017)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Контакт\Desktop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284984"/>
            <a:ext cx="2592288" cy="1944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776" y="620688"/>
            <a:ext cx="4680520" cy="2592288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 ряд просветительских семинаров по вопросам создания и деятельности ТОС на территории городов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Новоульяновск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Барыш и Димитровград, а также в  Ульяновском, Николаевском, Павловском,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Вешкаймском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Майнском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Карсунском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Сенгилеевском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Сурском районах.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enterob2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1006020"/>
            <a:ext cx="1907704" cy="1660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Контакт\Desktop\CFBwOcsVt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6166" y="4725144"/>
            <a:ext cx="2574106" cy="19305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124" name="Picture 4" descr="C:\Users\Контакт\Desktop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356992"/>
            <a:ext cx="2592288" cy="1944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C:\Users\Контакт\Desktop\UPRAVDOM-12-12-2016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9" y="1988841"/>
            <a:ext cx="3204110" cy="36724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4420" y="908720"/>
            <a:ext cx="5008060" cy="255722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5724128" y="3717032"/>
            <a:ext cx="3240360" cy="2952328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организована работа по публикации статей о деятельности Ассоциации в газете «Управдом»</a:t>
            </a:r>
          </a:p>
          <a:p>
            <a:pPr indent="360363" algn="just">
              <a:buFont typeface="Wingdings" pitchFamily="2" charset="2"/>
              <a:buChar char="Ø"/>
            </a:pPr>
            <a:endParaRPr lang="ru-RU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 сайт Ассоциации </a:t>
            </a:r>
            <a:r>
              <a:rPr lang="en-US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.astos73.ru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27784" y="764704"/>
            <a:ext cx="3528392" cy="5904656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Ассоциация приняла участие в муниципальном форуме Ульяновской области</a:t>
            </a:r>
          </a:p>
          <a:p>
            <a:pPr indent="360363" algn="just">
              <a:buFont typeface="Wingdings" pitchFamily="2" charset="2"/>
              <a:buChar char="Ø"/>
            </a:pPr>
            <a:endParaRPr lang="ru-RU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представители ТОС избраны в Общественную Палату Ульяновской области</a:t>
            </a:r>
          </a:p>
          <a:p>
            <a:pPr indent="360363" algn="just">
              <a:buFont typeface="Wingdings" pitchFamily="2" charset="2"/>
              <a:buChar char="Ø"/>
            </a:pP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представители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Ассоциа-ции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принимаются участие в рабочих совещаниях органов местного самоуправления города Ульяновска и Правительства Ульяновской области по вопросам развития общественного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самоуправле-ния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поддержки гражданских инициатив</a:t>
            </a:r>
          </a:p>
          <a:p>
            <a:pPr indent="360363" algn="just">
              <a:buFont typeface="Wingdings" pitchFamily="2" charset="2"/>
              <a:buChar char="Ø"/>
            </a:pP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 круглый стол по вопросу благоустройства и очистки русла р.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Свияга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Контакт\Desktop\6f43b5263fbba79c5962514b85d34738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800708"/>
            <a:ext cx="2448272" cy="18362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172" name="Picture 4" descr="C:\Users\Контакт\Desktop\dHRRFa5lR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816932"/>
            <a:ext cx="2448272" cy="18362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173" name="Picture 5" descr="C:\Users\Контакт\Desktop\Z-b04w6K01s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372200" y="4833156"/>
            <a:ext cx="2448272" cy="18362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9792" y="836712"/>
            <a:ext cx="6192688" cy="4392488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2017 году Ассоциация стала одним из победителей областного конкурса среди социально ориентированных некоммерческих организаций.</a:t>
            </a:r>
          </a:p>
          <a:p>
            <a:pPr indent="360363" algn="just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реализации проекта «Общественный контакт-центр Ассоциации ТОС Ульяновской области» начиная с июля на территории Ульяновской области будет сделано:</a:t>
            </a:r>
          </a:p>
          <a:p>
            <a:pPr indent="360363" algn="just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работа «горячей линии» по вопросам территориального общественного самоуправления в Ульяновской области 8-800-770-73-50;</a:t>
            </a:r>
          </a:p>
          <a:p>
            <a:pPr indent="360363" algn="just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выпуск двух номеров информационных бюллетеней «Новости ТОС» по 3000 экземпляров каждый;</a:t>
            </a:r>
          </a:p>
          <a:p>
            <a:pPr indent="360363" algn="just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проведение 4 «круглых стола» по вопросам территориального общественного самоуправления (по 1 для каждой из групп муниципальных образований, разделенных по «кустовому» признаку).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9792" y="836712"/>
            <a:ext cx="6264696" cy="1872208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проведенной работы на территории Ульяновской области отмечается рост количества ТОС.</a:t>
            </a:r>
          </a:p>
          <a:p>
            <a:pPr indent="360363" algn="just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сегодняшний день в Ульяновской области созданы 96 ТОС, в том числе 64 зарегистрированных в качестве юридического лица, тогда как на момент создания Ассоциации их количество составляло 73 и 55 соответственно.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771800" y="2780928"/>
          <a:ext cx="6372200" cy="40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9792" y="836712"/>
            <a:ext cx="6192688" cy="936104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этом в количество ТОС возросло не только в Ульяновске, но и за его пределами.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2555776" y="260648"/>
          <a:ext cx="3096344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6047656" y="260648"/>
          <a:ext cx="3096344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финансовой деятельности и баланс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699792" y="704404"/>
          <a:ext cx="6192685" cy="6054147"/>
        </p:xfrm>
        <a:graphic>
          <a:graphicData uri="http://schemas.openxmlformats.org/drawingml/2006/table">
            <a:tbl>
              <a:tblPr/>
              <a:tblGrid>
                <a:gridCol w="3168352"/>
                <a:gridCol w="156170"/>
                <a:gridCol w="536887"/>
                <a:gridCol w="129377"/>
                <a:gridCol w="965353"/>
                <a:gridCol w="111961"/>
                <a:gridCol w="1124585"/>
              </a:tblGrid>
              <a:tr h="20764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Бухгалтерский </a:t>
                      </a:r>
                      <a:r>
                        <a:rPr lang="ru-RU" sz="1200" b="1" i="1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баланс, тыс. рублей</a:t>
                      </a:r>
                      <a:endParaRPr lang="ru-RU" sz="1200" b="1" i="1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219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1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Код строки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06 июля 2017 года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07 июля 2016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АКТИВ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Материальные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внеоборотные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активы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1150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Нематериальные финансовые и другие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внеоборотные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активы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1110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Денежные средства и денежные эквиваленты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1250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322,67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Другие оборотные активы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1210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БАЛАНС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1600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322,67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ПАССИВ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Целевые средства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1350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322,67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Фонд недвижимого и особо ценного движимого имущества и иные целевые фонды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1360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Долгосрочные обязательства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Кредиторская задолженность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1520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Другие краткосрочные обязательства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БАЛАНС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1700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322,67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555776" y="692696"/>
            <a:ext cx="6408712" cy="5904656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Председатель Ассоциации ТОС Ульяновской области – Сидоров Владимир Владимирович</a:t>
            </a:r>
          </a:p>
          <a:p>
            <a:endParaRPr lang="ru-RU" sz="17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 7325146781</a:t>
            </a:r>
          </a:p>
          <a:p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КПП 732501001</a:t>
            </a:r>
          </a:p>
          <a:p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ОГРН  1167325064389</a:t>
            </a:r>
          </a:p>
          <a:p>
            <a:endParaRPr lang="ru-RU" sz="17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5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7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5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astos</a:t>
            </a:r>
            <a:r>
              <a:rPr lang="ru-RU" sz="175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73@</a:t>
            </a:r>
            <a:r>
              <a:rPr lang="en-US" sz="175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sz="175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75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175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тел.: </a:t>
            </a:r>
            <a:r>
              <a:rPr lang="ru-RU" sz="17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8(917)609-09-99</a:t>
            </a:r>
          </a:p>
          <a:p>
            <a:r>
              <a:rPr lang="ru-RU" sz="17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175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http://astos73.ru/</a:t>
            </a:r>
            <a:endParaRPr lang="ru-RU" sz="175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7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Юридический адрес:</a:t>
            </a:r>
          </a:p>
          <a:p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432071, Ульяновская обл., г. Ульяновск, ул. Карла Маркса, д. 15</a:t>
            </a:r>
          </a:p>
          <a:p>
            <a:endParaRPr lang="ru-RU" sz="17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Банковские реквизиты:</a:t>
            </a:r>
          </a:p>
          <a:p>
            <a:r>
              <a:rPr lang="ru-RU" sz="175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 40703810100000702274 </a:t>
            </a:r>
          </a:p>
          <a:p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АО «</a:t>
            </a:r>
            <a:r>
              <a:rPr lang="ru-RU" sz="175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Тинькофф</a:t>
            </a:r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Банк»</a:t>
            </a:r>
          </a:p>
          <a:p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к/с 30101810145250000974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БИК 044525974</a:t>
            </a:r>
            <a:endParaRPr lang="ru-RU" sz="17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7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сведения, контакты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555776" y="692696"/>
            <a:ext cx="6336704" cy="5976664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1325" algn="just">
              <a:buFont typeface="Wingdings" pitchFamily="2" charset="2"/>
              <a:buChar char="ü"/>
            </a:pPr>
            <a:r>
              <a:rPr lang="ru-RU" sz="17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содействия развитию территориального общественного самоуправления в Ульяновской области;</a:t>
            </a:r>
          </a:p>
          <a:p>
            <a:pPr indent="441325" algn="just" defTabSz="630238">
              <a:buFont typeface="Wingdings" pitchFamily="2" charset="2"/>
              <a:buChar char="ü"/>
            </a:pPr>
            <a:r>
              <a:rPr lang="ru-RU" sz="17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совместного с органами местного самоуправления участия в формировании нормативно-правовой базы, обеспечивающей право граждан на местное самоуправление в форме территориального общественного самоуправления;</a:t>
            </a:r>
          </a:p>
          <a:p>
            <a:pPr indent="441325" algn="just">
              <a:buFont typeface="Wingdings" pitchFamily="2" charset="2"/>
              <a:buChar char="ü"/>
            </a:pPr>
            <a:r>
              <a:rPr lang="ru-RU" sz="17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совершенствования форм и методов взаимодействия органов территориального общественного самоуправления с органами государственной власти и органами местного самоуправления на территории Ульяновской области, а также работы с населением;</a:t>
            </a:r>
          </a:p>
          <a:p>
            <a:pPr indent="441325" algn="just">
              <a:buFont typeface="Wingdings" pitchFamily="2" charset="2"/>
              <a:buChar char="ü"/>
            </a:pPr>
            <a:r>
              <a:rPr lang="ru-RU" sz="17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координации деятельности органов территориального общественного самоуправления Ульяновской области, обеспечения защиты их имущественных и иных прав и представления законных интересов;</a:t>
            </a:r>
          </a:p>
          <a:p>
            <a:pPr indent="441325" algn="just">
              <a:buFont typeface="Wingdings" pitchFamily="2" charset="2"/>
              <a:buChar char="ü"/>
            </a:pPr>
            <a:r>
              <a:rPr lang="ru-RU" sz="17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оказания членам Ассоциации правовых, информационных и иных консультаций</a:t>
            </a:r>
            <a:endParaRPr lang="ru-RU" sz="17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555776" y="692696"/>
            <a:ext cx="6408712" cy="6048672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1325" algn="just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выработка стратегий социальной и экономической политики, направленной на развитие территориального общественного самоуправления в Ульяновской области, разработка концепции, программ и прогнозов развития социальной и хозяйственной деятельности территориального общественного самоуправления Ульяновской области;</a:t>
            </a:r>
          </a:p>
          <a:p>
            <a:pPr indent="441325" algn="just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с исполнительными органами государственной (муниципальной) власти по вопросам развития территориального общественного самоуправления в Ульяновской области, реализации программ, предусматривающих государственную (муниципальную) поддержку территориального общественного самоуправления;</a:t>
            </a:r>
          </a:p>
          <a:p>
            <a:pPr indent="441325" algn="just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выработка единой идеологии, философии и культуры территориального общественного самоуправления Ульяновской области;</a:t>
            </a:r>
          </a:p>
          <a:p>
            <a:pPr indent="441325" algn="just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пропаганда территориального общественного самоуправления, обобщение опыта его деятельности;</a:t>
            </a:r>
          </a:p>
          <a:p>
            <a:pPr indent="441325" algn="just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 членам Ассоциации в совершенствовании и развитии их хозяйственных связей;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555776" y="692696"/>
            <a:ext cx="6336704" cy="5976664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1325" algn="just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 и распространение среди членов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Ассо-циации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передового опыта в социальной и хозяйственной деятельности, использовании новой техники и информационных технологий в области развития территориального общественного самоуправления;</a:t>
            </a:r>
          </a:p>
          <a:p>
            <a:pPr indent="441325" algn="just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представление и защита интересов членов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Ассо-циации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судебных органах, органах государственной власти и органах местного самоуправления;</a:t>
            </a:r>
          </a:p>
          <a:p>
            <a:pPr indent="441325" algn="just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членам Ассоциации информационной, методической и консультативной помощи по правовым, маркетинговым, финансово-экономическим, социальным и другим вопросам;</a:t>
            </a:r>
          </a:p>
          <a:p>
            <a:pPr indent="441325" algn="just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 в подготовке, переподготовке кадров и повышении их квалификации, проведении научно-практических конференций, семинаров, совещаний;</a:t>
            </a:r>
          </a:p>
          <a:p>
            <a:pPr indent="441325" algn="just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 в обеспечении сохранности, приумножении, эффективном использовании имущества членами Ассоциации;</a:t>
            </a:r>
          </a:p>
          <a:p>
            <a:pPr indent="441325" algn="just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иная деятельность, направленная на развитие гражданских инициатив и территориального общественного самоуправления, выполнение уставных задач Ассоциации.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555776" y="836712"/>
          <a:ext cx="633670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776" y="620688"/>
            <a:ext cx="3312368" cy="6120680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 и направлен в муниципальные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образова-ния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Ульяновской области информационный лист, содержащий сведения о целях ее деятельности, адресе и  контактах для размещения в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общедоступ-ных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местах.</a:t>
            </a:r>
          </a:p>
          <a:p>
            <a:pPr indent="360363" algn="just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Данные сведения было рекомендовано разместить на официальных сайтах и информационных стендах муниципальных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образова-ний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Ульяновской области</a:t>
            </a:r>
          </a:p>
          <a:p>
            <a:pPr indent="360363" algn="just">
              <a:buFont typeface="Wingdings" pitchFamily="2" charset="2"/>
              <a:buChar char="Ø"/>
            </a:pPr>
            <a:endParaRPr lang="ru-RU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 презентационный фильм об Ассоциации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3665" y="1556792"/>
            <a:ext cx="3032831" cy="185787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967274"/>
            <a:ext cx="3024336" cy="198200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9792" y="836712"/>
            <a:ext cx="6192688" cy="2808312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 план мероприятий («дорожная карта») по развитию территориального общественного самоуправления в Ульяновской области</a:t>
            </a:r>
          </a:p>
          <a:p>
            <a:pPr indent="360363" algn="just">
              <a:buFont typeface="Wingdings" pitchFamily="2" charset="2"/>
              <a:buChar char="Ø"/>
            </a:pPr>
            <a:endParaRPr lang="ru-RU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 конкурс «Лучшая новогодняя елка ТОС» для областных ТОС. По итогам конкурса победителям будут вручены сертификаты на получение малых архитектурных форм на сумму 15 000 рублей, 10 000 рублей, 5 000 рублей за первое, второе и третье места соответственно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АГ\Ассоциация\деятельность Ассоциации\конкурс АС — копия\родина\IMG_2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077072"/>
            <a:ext cx="3024336" cy="20162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076" name="Picture 4" descr="C:\Users\Контакт\Desktop\20170407_151757.jpg"/>
          <p:cNvPicPr>
            <a:picLocks noChangeAspect="1" noChangeArrowheads="1"/>
          </p:cNvPicPr>
          <p:nvPr/>
        </p:nvPicPr>
        <p:blipFill>
          <a:blip r:embed="rId5" cstate="print"/>
          <a:srcRect t="6425" b="3212"/>
          <a:stretch>
            <a:fillRect/>
          </a:stretch>
        </p:blipFill>
        <p:spPr bwMode="auto">
          <a:xfrm>
            <a:off x="2627784" y="4067690"/>
            <a:ext cx="2988840" cy="202560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776" y="620688"/>
            <a:ext cx="4392488" cy="6120680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заключены соглашения о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сотруд-ничестве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Городской Думой города Нижнего Новгорода, администрацией города Арзамас, МБУ «Контакт-центр при Главе города Ульяновска» и МКУ «Контакт-центр» в Димитровграде, газетами «Ульяновск сегодня» и «Ульяновская правда»,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Департамен-том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архитектуры и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градостроитель-ства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Ульяновской области</a:t>
            </a:r>
          </a:p>
          <a:p>
            <a:pPr indent="360363" algn="just">
              <a:buFont typeface="Wingdings" pitchFamily="2" charset="2"/>
              <a:buChar char="Ø"/>
            </a:pPr>
            <a:endParaRPr lang="ru-RU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прорабатывается вопрос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подписа</a:t>
            </a:r>
            <a:r>
              <a:rPr lang="ru-RU" sz="1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ния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аналогичных документов с иными министерствами и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ведом-ствами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Ульяновской области,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админи-страциями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таких городов, как Пенза, Чебоксары, Саранск, Саратов, Самара, Волгоград, Тольятти, кинотеатрами «Луна» и «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Художе-ственный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аквапарком «Улет», Ленинским мемориалом, УРО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Обще-российской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общественной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организа-ции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«Российский Красный Крест»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Контакт\Desktop\IMG_5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725144"/>
            <a:ext cx="2016224" cy="15121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100" name="Picture 4" descr="C:\Users\Контакт\Desktop\51a3864ed3ad604d2340c3f8fe249f94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904914"/>
            <a:ext cx="2042931" cy="15321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101" name="Picture 5" descr="C:\Users\Контакт\Desktop\dimitr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124744"/>
            <a:ext cx="2045508" cy="152731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492</TotalTime>
  <Words>1155</Words>
  <Application>Microsoft Office PowerPoint</Application>
  <PresentationFormat>Экран (4:3)</PresentationFormat>
  <Paragraphs>173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Контакт</dc:creator>
  <cp:lastModifiedBy>Евгений</cp:lastModifiedBy>
  <cp:revision>50</cp:revision>
  <dcterms:created xsi:type="dcterms:W3CDTF">2017-07-25T04:32:19Z</dcterms:created>
  <dcterms:modified xsi:type="dcterms:W3CDTF">2019-09-16T06:58:23Z</dcterms:modified>
</cp:coreProperties>
</file>